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33"/>
  </p:notesMasterIdLst>
  <p:sldIdLst>
    <p:sldId id="2076137476" r:id="rId6"/>
    <p:sldId id="2076137453" r:id="rId7"/>
    <p:sldId id="2076137477" r:id="rId8"/>
    <p:sldId id="2076137454" r:id="rId9"/>
    <p:sldId id="2076137419" r:id="rId10"/>
    <p:sldId id="2076137460" r:id="rId11"/>
    <p:sldId id="2076137425" r:id="rId12"/>
    <p:sldId id="2076137426" r:id="rId13"/>
    <p:sldId id="2076137427" r:id="rId14"/>
    <p:sldId id="2076137475" r:id="rId15"/>
    <p:sldId id="2076137424" r:id="rId16"/>
    <p:sldId id="2076137429" r:id="rId17"/>
    <p:sldId id="2076137433" r:id="rId18"/>
    <p:sldId id="2076137445" r:id="rId19"/>
    <p:sldId id="2076137478" r:id="rId20"/>
    <p:sldId id="2076137479" r:id="rId21"/>
    <p:sldId id="2076137474" r:id="rId22"/>
    <p:sldId id="2076137480" r:id="rId23"/>
    <p:sldId id="2076137431" r:id="rId24"/>
    <p:sldId id="2076137430" r:id="rId25"/>
    <p:sldId id="2076137446" r:id="rId26"/>
    <p:sldId id="2076137435" r:id="rId27"/>
    <p:sldId id="2076137444" r:id="rId28"/>
    <p:sldId id="2076137434" r:id="rId29"/>
    <p:sldId id="2076137432" r:id="rId30"/>
    <p:sldId id="2076137461" r:id="rId31"/>
    <p:sldId id="20761374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076137477"/>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Lst>
        </p14:section>
        <p14:section name="Setup" id="{3A4C5CFB-C689-4F36-815C-285E67E6B8CE}">
          <p14:sldIdLst>
            <p14:sldId id="2076137460"/>
            <p14:sldId id="2076137425"/>
            <p14:sldId id="2076137426"/>
            <p14:sldId id="2076137427"/>
            <p14:sldId id="2076137475"/>
            <p14:sldId id="2076137424"/>
          </p14:sldIdLst>
        </p14:section>
        <p14:section name="Discover" id="{E2019FB7-0402-4EAE-A03E-44EDC0D5BC6C}">
          <p14:sldIdLst>
            <p14:sldId id="2076137429"/>
            <p14:sldId id="2076137433"/>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3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9" autoAdjust="0"/>
    <p:restoredTop sz="87282" autoAdjust="0"/>
  </p:normalViewPr>
  <p:slideViewPr>
    <p:cSldViewPr snapToGrid="0">
      <p:cViewPr varScale="1">
        <p:scale>
          <a:sx n="64" d="100"/>
          <a:sy n="64" d="100"/>
        </p:scale>
        <p:origin x="596" y="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3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8.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36.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35.svg"/><Relationship Id="rId4" Type="http://schemas.openxmlformats.org/officeDocument/2006/relationships/image" Target="../media/image3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3B876-BB6B-4C21-A133-EE38BDB44E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0299F84-231C-4E20-8B48-2E1228DBE760}">
      <dgm:prSet/>
      <dgm:spPr/>
      <dgm:t>
        <a:bodyPr/>
        <a:lstStyle/>
        <a:p>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dgm:spPr/>
      <dgm:t>
        <a:bodyPr/>
        <a:lstStyle/>
        <a:p>
          <a:endParaRPr lang="en-US"/>
        </a:p>
      </dgm:t>
    </dgm:pt>
    <dgm:pt modelId="{BBCB2813-988B-4552-A81A-E3F2217B5DA0}">
      <dgm:prSet/>
      <dgm:spPr/>
      <dgm:t>
        <a:bodyPr/>
        <a:lstStyle/>
        <a:p>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dgm:spPr/>
      <dgm:t>
        <a:bodyPr/>
        <a:lstStyle/>
        <a:p>
          <a:endParaRPr lang="en-US"/>
        </a:p>
      </dgm:t>
    </dgm:pt>
    <dgm:pt modelId="{1245C056-99F4-4B29-8519-E5A4B7F9C7A9}">
      <dgm:prSet/>
      <dgm:spPr/>
      <dgm:t>
        <a:bodyPr/>
        <a:lstStyle/>
        <a:p>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dgm:spPr/>
      <dgm:t>
        <a:bodyPr/>
        <a:lstStyle/>
        <a:p>
          <a:endParaRPr lang="en-US"/>
        </a:p>
      </dgm:t>
    </dgm:pt>
    <dgm:pt modelId="{C8C40311-0BEE-47AA-8D43-8AF8F85D7ACC}" type="pres">
      <dgm:prSet presAssocID="{A1D3B876-BB6B-4C21-A133-EE38BDB44E5A}" presName="root" presStyleCnt="0">
        <dgm:presLayoutVars>
          <dgm:dir/>
          <dgm:resizeHandles val="exact"/>
        </dgm:presLayoutVars>
      </dgm:prSet>
      <dgm:spPr/>
    </dgm:pt>
    <dgm:pt modelId="{ACA93B1D-EA84-48F1-B4A4-2ED218FABA69}" type="pres">
      <dgm:prSet presAssocID="{10299F84-231C-4E20-8B48-2E1228DBE760}" presName="compNode" presStyleCnt="0"/>
      <dgm:spPr/>
    </dgm:pt>
    <dgm:pt modelId="{C8E4A41D-9147-44FC-B997-DBBF83B0EA85}" type="pres">
      <dgm:prSet presAssocID="{10299F84-231C-4E20-8B48-2E1228DBE760}" presName="bgRect" presStyleLbl="bgShp" presStyleIdx="0" presStyleCnt="3"/>
      <dgm:spPr/>
    </dgm:pt>
    <dgm:pt modelId="{45EE1E07-5537-48B0-81D4-651DE867076B}" type="pres">
      <dgm:prSet presAssocID="{10299F84-231C-4E20-8B48-2E1228DBE76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ears"/>
        </a:ext>
      </dgm:extLst>
    </dgm:pt>
    <dgm:pt modelId="{DD50DBD7-DC1B-4285-85FD-48B6D4FD1AEF}" type="pres">
      <dgm:prSet presAssocID="{10299F84-231C-4E20-8B48-2E1228DBE760}" presName="spaceRect" presStyleCnt="0"/>
      <dgm:spPr/>
    </dgm:pt>
    <dgm:pt modelId="{9015D33D-DE07-4AB9-BAA7-180F12B1CF94}" type="pres">
      <dgm:prSet presAssocID="{10299F84-231C-4E20-8B48-2E1228DBE760}" presName="parTx" presStyleLbl="revTx" presStyleIdx="0" presStyleCnt="3">
        <dgm:presLayoutVars>
          <dgm:chMax val="0"/>
          <dgm:chPref val="0"/>
        </dgm:presLayoutVars>
      </dgm:prSet>
      <dgm:spPr/>
    </dgm:pt>
    <dgm:pt modelId="{71781ED9-53B7-4F42-96FF-9C7C95B54D5F}" type="pres">
      <dgm:prSet presAssocID="{9A21D580-74FA-4CDA-9383-64AF2621E29F}" presName="sibTrans" presStyleCnt="0"/>
      <dgm:spPr/>
    </dgm:pt>
    <dgm:pt modelId="{C6FAF3C8-E8FC-4C62-9B0E-B02095AA900C}" type="pres">
      <dgm:prSet presAssocID="{BBCB2813-988B-4552-A81A-E3F2217B5DA0}" presName="compNode" presStyleCnt="0"/>
      <dgm:spPr/>
    </dgm:pt>
    <dgm:pt modelId="{3108ADC8-7596-4E67-88A7-936242C3D4FE}" type="pres">
      <dgm:prSet presAssocID="{BBCB2813-988B-4552-A81A-E3F2217B5DA0}" presName="bgRect" presStyleLbl="bgShp" presStyleIdx="1" presStyleCnt="3"/>
      <dgm:spPr/>
    </dgm:pt>
    <dgm:pt modelId="{12FDB4F6-1606-4622-BA09-13B681BE6F8E}" type="pres">
      <dgm:prSet presAssocID="{BBCB2813-988B-4552-A81A-E3F2217B5D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ine arrow Rotate right"/>
        </a:ext>
      </dgm:extLst>
    </dgm:pt>
    <dgm:pt modelId="{D9E51920-01BA-4CBB-933B-6D248DA96EB5}" type="pres">
      <dgm:prSet presAssocID="{BBCB2813-988B-4552-A81A-E3F2217B5DA0}" presName="spaceRect" presStyleCnt="0"/>
      <dgm:spPr/>
    </dgm:pt>
    <dgm:pt modelId="{2499C88E-320C-4098-AA9E-3E23F94BB7EA}" type="pres">
      <dgm:prSet presAssocID="{BBCB2813-988B-4552-A81A-E3F2217B5DA0}" presName="parTx" presStyleLbl="revTx" presStyleIdx="1" presStyleCnt="3">
        <dgm:presLayoutVars>
          <dgm:chMax val="0"/>
          <dgm:chPref val="0"/>
        </dgm:presLayoutVars>
      </dgm:prSet>
      <dgm:spPr/>
    </dgm:pt>
    <dgm:pt modelId="{4A5A7776-F617-4BDB-BFB7-38D6713FA2E1}" type="pres">
      <dgm:prSet presAssocID="{5E134C6D-235D-43A2-B6D3-A8EA0CF33F31}" presName="sibTrans" presStyleCnt="0"/>
      <dgm:spPr/>
    </dgm:pt>
    <dgm:pt modelId="{0C839B84-37AB-47A1-9094-AA2E24BAD132}" type="pres">
      <dgm:prSet presAssocID="{1245C056-99F4-4B29-8519-E5A4B7F9C7A9}" presName="compNode" presStyleCnt="0"/>
      <dgm:spPr/>
    </dgm:pt>
    <dgm:pt modelId="{DD6504F4-E0FD-46D1-9689-C6A1A7E2812D}" type="pres">
      <dgm:prSet presAssocID="{1245C056-99F4-4B29-8519-E5A4B7F9C7A9}" presName="bgRect" presStyleLbl="bgShp" presStyleIdx="2" presStyleCnt="3"/>
      <dgm:spPr/>
    </dgm:pt>
    <dgm:pt modelId="{49FB631D-5751-4BFF-9028-21B87E103B93}" type="pres">
      <dgm:prSet presAssocID="{1245C056-99F4-4B29-8519-E5A4B7F9C7A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ecurity Camera"/>
        </a:ext>
      </dgm:extLst>
    </dgm:pt>
    <dgm:pt modelId="{9FAB311E-33C7-495F-9B9F-FA8E7CD94912}" type="pres">
      <dgm:prSet presAssocID="{1245C056-99F4-4B29-8519-E5A4B7F9C7A9}" presName="spaceRect" presStyleCnt="0"/>
      <dgm:spPr/>
    </dgm:pt>
    <dgm:pt modelId="{89A9DE0E-AFE8-4C57-8658-9B15DAAD84CB}" type="pres">
      <dgm:prSet presAssocID="{1245C056-99F4-4B29-8519-E5A4B7F9C7A9}" presName="parTx" presStyleLbl="revTx" presStyleIdx="2" presStyleCnt="3">
        <dgm:presLayoutVars>
          <dgm:chMax val="0"/>
          <dgm:chPref val="0"/>
        </dgm:presLayoutVars>
      </dgm:prSet>
      <dgm:spPr/>
    </dgm:pt>
  </dgm:ptLst>
  <dgm:cxnLst>
    <dgm:cxn modelId="{939C001D-E660-4FBE-82D0-4F1B9A0C62E3}" type="presOf" srcId="{A1D3B876-BB6B-4C21-A133-EE38BDB44E5A}" destId="{C8C40311-0BEE-47AA-8D43-8AF8F85D7ACC}" srcOrd="0" destOrd="0" presId="urn:microsoft.com/office/officeart/2018/2/layout/IconVerticalSolidList"/>
    <dgm:cxn modelId="{23B4FD2D-D86E-4C0C-949D-43C812CB9936}" type="presOf" srcId="{1245C056-99F4-4B29-8519-E5A4B7F9C7A9}" destId="{89A9DE0E-AFE8-4C57-8658-9B15DAAD84CB}" srcOrd="0" destOrd="0" presId="urn:microsoft.com/office/officeart/2018/2/layout/IconVerticalSolidList"/>
    <dgm:cxn modelId="{956D9B58-AA57-414A-B598-1EEFE0FC1B9D}" type="presOf" srcId="{BBCB2813-988B-4552-A81A-E3F2217B5DA0}" destId="{2499C88E-320C-4098-AA9E-3E23F94BB7EA}" srcOrd="0" destOrd="0" presId="urn:microsoft.com/office/officeart/2018/2/layout/IconVerticalSolidList"/>
    <dgm:cxn modelId="{1F190393-8AF1-4D1E-8997-E5B8A96159BF}" srcId="{A1D3B876-BB6B-4C21-A133-EE38BDB44E5A}" destId="{1245C056-99F4-4B29-8519-E5A4B7F9C7A9}" srcOrd="2" destOrd="0" parTransId="{BFADDDF3-B2F4-4742-9C0E-5895BD9F6CFD}" sibTransId="{A4632015-5630-4FCB-ACD9-70CFFC86C33C}"/>
    <dgm:cxn modelId="{33DF11A3-63F5-46BF-94A7-28FB49D8EF3A}" type="presOf" srcId="{10299F84-231C-4E20-8B48-2E1228DBE760}" destId="{9015D33D-DE07-4AB9-BAA7-180F12B1CF94}" srcOrd="0" destOrd="0" presId="urn:microsoft.com/office/officeart/2018/2/layout/IconVerticalSolidList"/>
    <dgm:cxn modelId="{4078BDCB-DA70-428A-B469-10679110026B}" srcId="{A1D3B876-BB6B-4C21-A133-EE38BDB44E5A}" destId="{BBCB2813-988B-4552-A81A-E3F2217B5DA0}" srcOrd="1" destOrd="0" parTransId="{DCF5245D-A59B-4D41-A94B-680FA5EB9AD8}" sibTransId="{5E134C6D-235D-43A2-B6D3-A8EA0CF33F31}"/>
    <dgm:cxn modelId="{6BD8AED6-60CB-4D51-8016-C40CD71E1A64}" srcId="{A1D3B876-BB6B-4C21-A133-EE38BDB44E5A}" destId="{10299F84-231C-4E20-8B48-2E1228DBE760}" srcOrd="0" destOrd="0" parTransId="{6D1A8CC3-B391-460C-8798-E4DB551CB18F}" sibTransId="{9A21D580-74FA-4CDA-9383-64AF2621E29F}"/>
    <dgm:cxn modelId="{C9DAA9AB-3BB1-4BB1-AD25-71FE3CBB60C9}" type="presParOf" srcId="{C8C40311-0BEE-47AA-8D43-8AF8F85D7ACC}" destId="{ACA93B1D-EA84-48F1-B4A4-2ED218FABA69}" srcOrd="0" destOrd="0" presId="urn:microsoft.com/office/officeart/2018/2/layout/IconVerticalSolidList"/>
    <dgm:cxn modelId="{F7F2BC57-16F2-4990-A737-D9DEBA08931E}" type="presParOf" srcId="{ACA93B1D-EA84-48F1-B4A4-2ED218FABA69}" destId="{C8E4A41D-9147-44FC-B997-DBBF83B0EA85}" srcOrd="0" destOrd="0" presId="urn:microsoft.com/office/officeart/2018/2/layout/IconVerticalSolidList"/>
    <dgm:cxn modelId="{D8E0EBAB-38E9-46D3-B0CD-37FC48792E9A}" type="presParOf" srcId="{ACA93B1D-EA84-48F1-B4A4-2ED218FABA69}" destId="{45EE1E07-5537-48B0-81D4-651DE867076B}" srcOrd="1" destOrd="0" presId="urn:microsoft.com/office/officeart/2018/2/layout/IconVerticalSolidList"/>
    <dgm:cxn modelId="{4A72F37A-46E4-4B4E-AE97-2F6B8B024A19}" type="presParOf" srcId="{ACA93B1D-EA84-48F1-B4A4-2ED218FABA69}" destId="{DD50DBD7-DC1B-4285-85FD-48B6D4FD1AEF}" srcOrd="2" destOrd="0" presId="urn:microsoft.com/office/officeart/2018/2/layout/IconVerticalSolidList"/>
    <dgm:cxn modelId="{6F32D93A-32FE-48AE-B378-95A5B3F3EF5D}" type="presParOf" srcId="{ACA93B1D-EA84-48F1-B4A4-2ED218FABA69}" destId="{9015D33D-DE07-4AB9-BAA7-180F12B1CF94}" srcOrd="3" destOrd="0" presId="urn:microsoft.com/office/officeart/2018/2/layout/IconVerticalSolidList"/>
    <dgm:cxn modelId="{ADE01998-BCFA-4A9E-B790-B1F8F699627F}" type="presParOf" srcId="{C8C40311-0BEE-47AA-8D43-8AF8F85D7ACC}" destId="{71781ED9-53B7-4F42-96FF-9C7C95B54D5F}" srcOrd="1" destOrd="0" presId="urn:microsoft.com/office/officeart/2018/2/layout/IconVerticalSolidList"/>
    <dgm:cxn modelId="{DAB0892B-83A1-4515-9CA5-7583FBE55970}" type="presParOf" srcId="{C8C40311-0BEE-47AA-8D43-8AF8F85D7ACC}" destId="{C6FAF3C8-E8FC-4C62-9B0E-B02095AA900C}" srcOrd="2" destOrd="0" presId="urn:microsoft.com/office/officeart/2018/2/layout/IconVerticalSolidList"/>
    <dgm:cxn modelId="{D7B4E743-0B4B-4987-B2E1-1430B29FF59A}" type="presParOf" srcId="{C6FAF3C8-E8FC-4C62-9B0E-B02095AA900C}" destId="{3108ADC8-7596-4E67-88A7-936242C3D4FE}" srcOrd="0" destOrd="0" presId="urn:microsoft.com/office/officeart/2018/2/layout/IconVerticalSolidList"/>
    <dgm:cxn modelId="{09A0F562-30AC-4F8F-9247-FEB74E7B8E71}" type="presParOf" srcId="{C6FAF3C8-E8FC-4C62-9B0E-B02095AA900C}" destId="{12FDB4F6-1606-4622-BA09-13B681BE6F8E}" srcOrd="1" destOrd="0" presId="urn:microsoft.com/office/officeart/2018/2/layout/IconVerticalSolidList"/>
    <dgm:cxn modelId="{1BDB1CF3-AC62-490D-8BE6-66BCF090096C}" type="presParOf" srcId="{C6FAF3C8-E8FC-4C62-9B0E-B02095AA900C}" destId="{D9E51920-01BA-4CBB-933B-6D248DA96EB5}" srcOrd="2" destOrd="0" presId="urn:microsoft.com/office/officeart/2018/2/layout/IconVerticalSolidList"/>
    <dgm:cxn modelId="{134ABE6A-5F27-4D61-92CA-73BA154EB57D}" type="presParOf" srcId="{C6FAF3C8-E8FC-4C62-9B0E-B02095AA900C}" destId="{2499C88E-320C-4098-AA9E-3E23F94BB7EA}" srcOrd="3" destOrd="0" presId="urn:microsoft.com/office/officeart/2018/2/layout/IconVerticalSolidList"/>
    <dgm:cxn modelId="{D3B24973-FD3C-499E-B014-331542A7876E}" type="presParOf" srcId="{C8C40311-0BEE-47AA-8D43-8AF8F85D7ACC}" destId="{4A5A7776-F617-4BDB-BFB7-38D6713FA2E1}" srcOrd="3" destOrd="0" presId="urn:microsoft.com/office/officeart/2018/2/layout/IconVerticalSolidList"/>
    <dgm:cxn modelId="{06F81493-5604-49ED-9934-9BA3E81B9FD7}" type="presParOf" srcId="{C8C40311-0BEE-47AA-8D43-8AF8F85D7ACC}" destId="{0C839B84-37AB-47A1-9094-AA2E24BAD132}" srcOrd="4" destOrd="0" presId="urn:microsoft.com/office/officeart/2018/2/layout/IconVerticalSolidList"/>
    <dgm:cxn modelId="{9A7F52C6-0105-4BE6-8CC8-158A9D81FC2C}" type="presParOf" srcId="{0C839B84-37AB-47A1-9094-AA2E24BAD132}" destId="{DD6504F4-E0FD-46D1-9689-C6A1A7E2812D}" srcOrd="0" destOrd="0" presId="urn:microsoft.com/office/officeart/2018/2/layout/IconVerticalSolidList"/>
    <dgm:cxn modelId="{683EC034-0D1D-4C59-8E30-E6E249F646F7}" type="presParOf" srcId="{0C839B84-37AB-47A1-9094-AA2E24BAD132}" destId="{49FB631D-5751-4BFF-9028-21B87E103B93}" srcOrd="1" destOrd="0" presId="urn:microsoft.com/office/officeart/2018/2/layout/IconVerticalSolidList"/>
    <dgm:cxn modelId="{33FF9B5F-E1C7-4453-983A-5F06ADE93C96}" type="presParOf" srcId="{0C839B84-37AB-47A1-9094-AA2E24BAD132}" destId="{9FAB311E-33C7-495F-9B9F-FA8E7CD94912}" srcOrd="2" destOrd="0" presId="urn:microsoft.com/office/officeart/2018/2/layout/IconVerticalSolidList"/>
    <dgm:cxn modelId="{DC6CB543-F7E3-4A38-BFF6-13F460A924BE}" type="presParOf" srcId="{0C839B84-37AB-47A1-9094-AA2E24BAD132}" destId="{89A9DE0E-AFE8-4C57-8658-9B15DAAD84CB}"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a:t>Actionable (if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sngStrike" dirty="0" err="1"/>
            <a:t>Jupyter</a:t>
          </a:r>
          <a:r>
            <a:rPr lang="en-US" dirty="0"/>
            <a:t> 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E4A41D-9147-44FC-B997-DBBF83B0EA85}">
      <dsp:nvSpPr>
        <dsp:cNvPr id="0" name=""/>
        <dsp:cNvSpPr/>
      </dsp:nvSpPr>
      <dsp:spPr>
        <a:xfrm>
          <a:off x="0" y="718"/>
          <a:ext cx="6513603" cy="168113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E1E07-5537-48B0-81D4-651DE867076B}">
      <dsp:nvSpPr>
        <dsp:cNvPr id="0" name=""/>
        <dsp:cNvSpPr/>
      </dsp:nvSpPr>
      <dsp:spPr>
        <a:xfrm>
          <a:off x="508544" y="378974"/>
          <a:ext cx="924626" cy="92462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015D33D-DE07-4AB9-BAA7-180F12B1CF94}">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Set up AppInsights for one or more environments</a:t>
          </a:r>
        </a:p>
      </dsp:txBody>
      <dsp:txXfrm>
        <a:off x="1941716" y="718"/>
        <a:ext cx="4571887" cy="1681139"/>
      </dsp:txXfrm>
    </dsp:sp>
    <dsp:sp modelId="{3108ADC8-7596-4E67-88A7-936242C3D4FE}">
      <dsp:nvSpPr>
        <dsp:cNvPr id="0" name=""/>
        <dsp:cNvSpPr/>
      </dsp:nvSpPr>
      <dsp:spPr>
        <a:xfrm>
          <a:off x="0" y="2102143"/>
          <a:ext cx="6513603" cy="168113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2FDB4F6-1606-4622-BA09-13B681BE6F8E}">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99C88E-320C-4098-AA9E-3E23F94BB7EA}">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Deploy dashboards from the samples site</a:t>
          </a:r>
        </a:p>
      </dsp:txBody>
      <dsp:txXfrm>
        <a:off x="1941716" y="2102143"/>
        <a:ext cx="4571887" cy="1681139"/>
      </dsp:txXfrm>
    </dsp:sp>
    <dsp:sp modelId="{DD6504F4-E0FD-46D1-9689-C6A1A7E2812D}">
      <dsp:nvSpPr>
        <dsp:cNvPr id="0" name=""/>
        <dsp:cNvSpPr/>
      </dsp:nvSpPr>
      <dsp:spPr>
        <a:xfrm>
          <a:off x="0" y="4203567"/>
          <a:ext cx="6513603" cy="168113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B631D-5751-4BFF-9028-21B87E103B93}">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A9DE0E-AFE8-4C57-8658-9B15DAAD84CB}">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Monitor your environments</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pPr>
          <a:r>
            <a:rPr lang="en-US" sz="2500" kern="1200"/>
            <a:t>Actionable (if possible)</a:t>
          </a:r>
        </a:p>
      </dsp:txBody>
      <dsp:txXfrm>
        <a:off x="7874157" y="2427788"/>
        <a:ext cx="2072362"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sngStrike" kern="1200" dirty="0" err="1"/>
            <a:t>Jupyter</a:t>
          </a:r>
          <a:r>
            <a:rPr lang="en-US" sz="2500" kern="1200" dirty="0"/>
            <a:t> 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3/10/2020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3</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App Insights key is per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mn-lt"/>
                <a:ea typeface="+mn-ea"/>
                <a:cs typeface="+mn-cs"/>
              </a:rPr>
              <a:t>This is BYO (Bring Your Own) App 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Caution: will require a tenant restart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3/10/2020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3/10/2020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10-03-2020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rest/api/application-insights/components/purge#examples" TargetMode="External"/><Relationship Id="rId2" Type="http://schemas.openxmlformats.org/officeDocument/2006/relationships/hyperlink" Target="https://docs.microsoft.com/en-us/azure/azure-monitor/app/pricing#change-the-data-retention-period" TargetMode="Externa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3.xml"/><Relationship Id="rId4" Type="http://schemas.openxmlformats.org/officeDocument/2006/relationships/hyperlink" Target="https://github.com/microsoft/BCTech/tree/master/samples/AppInsight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pn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 (was like this in 2019 release wave 2)</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a:bodyPr>
          <a:lstStyle/>
          <a:p>
            <a:pPr marL="0" indent="0">
              <a:buNone/>
            </a:pPr>
            <a:r>
              <a:rPr lang="en-US" sz="2200"/>
              <a:t>Imagine a partner managing 100 environments for 40 different customers.</a:t>
            </a:r>
          </a:p>
          <a:p>
            <a:endParaRPr lang="en-US" sz="2200"/>
          </a:p>
          <a:p>
            <a:pPr marL="0" indent="0">
              <a:buNone/>
            </a:pPr>
            <a:r>
              <a:rPr lang="en-US" sz="2200"/>
              <a:t>One AppInsights account can be used for many environments.</a:t>
            </a:r>
          </a:p>
          <a:p>
            <a:endParaRPr lang="en-US" sz="2200"/>
          </a:p>
          <a:p>
            <a:r>
              <a:rPr lang="en-US" sz="2200"/>
              <a:t>E.g. One AppInsights for prod, one for sandboxes</a:t>
            </a:r>
          </a:p>
          <a:p>
            <a:endParaRPr lang="en-US" sz="2200"/>
          </a:p>
          <a:p>
            <a:r>
              <a:rPr lang="en-US" sz="2200"/>
              <a:t>E.g.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a:t>Many messages where endpoint contains “</a:t>
            </a:r>
            <a:r>
              <a:rPr lang="en-US" sz="2000" err="1"/>
              <a:t>powerbi</a:t>
            </a:r>
            <a:r>
              <a:rPr lang="en-US" sz="2000"/>
              <a:t>” =&gt; excessive </a:t>
            </a:r>
            <a:r>
              <a:rPr lang="en-US" sz="2000" err="1"/>
              <a:t>powerBI</a:t>
            </a:r>
            <a:r>
              <a:rPr lang="en-US" sz="2000"/>
              <a:t> reports</a:t>
            </a:r>
            <a:endParaRPr lang="da-DK"/>
          </a:p>
          <a:p>
            <a:r>
              <a:rPr lang="en-US" sz="2000"/>
              <a:t>If start message + long running  </a:t>
            </a:r>
            <a:r>
              <a:rPr lang="en-US" sz="2000" err="1"/>
              <a:t>sql</a:t>
            </a:r>
            <a:r>
              <a:rPr lang="en-US" sz="2000"/>
              <a:t> query + end message =&gt; maybe need to adjust/tune </a:t>
            </a:r>
            <a:r>
              <a:rPr lang="en-US" sz="2000" err="1"/>
              <a:t>codeunit</a:t>
            </a:r>
            <a:endParaRPr lang="en-US" sz="2000"/>
          </a:p>
          <a:p>
            <a:r>
              <a:rPr lang="en-US" sz="2000"/>
              <a:t>If many 429 (Too Many Requests) =&gt; adjust client consuming web service end point</a:t>
            </a:r>
            <a:endParaRPr lang="en-US" sz="2000">
              <a:cs typeface="Calibri"/>
            </a:endParaRPr>
          </a:p>
          <a:p>
            <a:r>
              <a:rPr lang="en-US" sz="2000"/>
              <a:t>If many 500 (Timeout) =&gt; Tune code unit/page</a:t>
            </a:r>
            <a:endParaRPr lang="en-US" sz="2000">
              <a:cs typeface="Calibri"/>
            </a:endParaRPr>
          </a:p>
          <a:p>
            <a:r>
              <a:rPr lang="en-US" sz="2000"/>
              <a:t>If many requests &lt;&gt; API type =&gt; uptake API pages to get better perf</a:t>
            </a:r>
            <a:endParaRPr lang="en-US" sz="2000">
              <a:cs typeface="Calibri"/>
            </a:endParaRPr>
          </a:p>
          <a:p>
            <a:r>
              <a:rPr lang="en-US" sz="2000">
                <a:ea typeface="+mn-lt"/>
                <a:cs typeface="+mn-lt"/>
              </a:rPr>
              <a:t>If start message but no end message =&gt; exception raised in </a:t>
            </a:r>
            <a:r>
              <a:rPr lang="en-US" sz="2000" err="1">
                <a:ea typeface="+mn-lt"/>
                <a:cs typeface="+mn-lt"/>
              </a:rPr>
              <a:t>codeunit</a:t>
            </a:r>
            <a:endParaRPr lang="en-US" sz="2000" err="1">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2000"/>
            <a:lum/>
          </a:blip>
          <a:srcRect/>
          <a:stretch>
            <a:fillRect t="-61000" b="-6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p:txBody>
          <a:bodyPr/>
          <a:lstStyle/>
          <a:p>
            <a:r>
              <a:rPr lang="en-US" dirty="0"/>
              <a:t>Available signal</a:t>
            </a:r>
          </a:p>
        </p:txBody>
      </p:sp>
      <p:sp>
        <p:nvSpPr>
          <p:cNvPr id="3" name="Content Placeholder 2">
            <a:extLst>
              <a:ext uri="{FF2B5EF4-FFF2-40B4-BE49-F238E27FC236}">
                <a16:creationId xmlns:a16="http://schemas.microsoft.com/office/drawing/2014/main" id="{645E833A-44EE-4644-A5E3-CDF0CBF7BC1E}"/>
              </a:ext>
            </a:extLst>
          </p:cNvPr>
          <p:cNvSpPr>
            <a:spLocks noGrp="1"/>
          </p:cNvSpPr>
          <p:nvPr>
            <p:ph idx="1"/>
          </p:nvPr>
        </p:nvSpPr>
        <p:spPr/>
        <p:txBody>
          <a:bodyPr>
            <a:normAutofit/>
          </a:bodyPr>
          <a:lstStyle/>
          <a:p>
            <a:pPr fontAlgn="ctr"/>
            <a:r>
              <a:rPr lang="da-DK" dirty="0"/>
              <a:t>2019w2 rc: Long Running SQL Queries</a:t>
            </a:r>
          </a:p>
          <a:p>
            <a:pPr fontAlgn="ctr"/>
            <a:r>
              <a:rPr lang="da-DK" dirty="0"/>
              <a:t>2019w2 CU3: Authorization</a:t>
            </a:r>
          </a:p>
          <a:p>
            <a:pPr fontAlgn="ctr"/>
            <a:r>
              <a:rPr lang="da-DK" dirty="0"/>
              <a:t>2020w1 rc: web service request performance</a:t>
            </a:r>
          </a:p>
          <a:p>
            <a:pPr fontAlgn="ctr"/>
            <a:r>
              <a:rPr lang="da-DK" dirty="0"/>
              <a:t>2020w1 rc: report performance</a:t>
            </a:r>
          </a:p>
          <a:p>
            <a:pPr fontAlgn="ctr"/>
            <a:r>
              <a:rPr lang="da-DK" dirty="0"/>
              <a:t>2020w1 rc</a:t>
            </a:r>
            <a:r>
              <a:rPr lang="da-DK"/>
              <a:t>: open company </a:t>
            </a:r>
            <a:r>
              <a:rPr lang="da-DK" dirty="0"/>
              <a:t>performance</a:t>
            </a:r>
          </a:p>
        </p:txBody>
      </p:sp>
    </p:spTree>
    <p:extLst>
      <p:ext uri="{BB962C8B-B14F-4D97-AF65-F5344CB8AC3E}">
        <p14:creationId xmlns:p14="http://schemas.microsoft.com/office/powerpoint/2010/main" val="670728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p:txBody>
          <a:bodyPr/>
          <a:lstStyle/>
          <a:p>
            <a:r>
              <a:rPr lang="en-US" dirty="0"/>
              <a:t>FAQ</a:t>
            </a:r>
          </a:p>
        </p:txBody>
      </p:sp>
      <p:sp>
        <p:nvSpPr>
          <p:cNvPr id="3" name="Content Placeholder 2">
            <a:extLst>
              <a:ext uri="{FF2B5EF4-FFF2-40B4-BE49-F238E27FC236}">
                <a16:creationId xmlns:a16="http://schemas.microsoft.com/office/drawing/2014/main" id="{8D4AE427-9B50-4E6A-9898-8FDA6C9C1032}"/>
              </a:ext>
            </a:extLst>
          </p:cNvPr>
          <p:cNvSpPr>
            <a:spLocks noGrp="1"/>
          </p:cNvSpPr>
          <p:nvPr>
            <p:ph idx="1"/>
          </p:nvPr>
        </p:nvSpPr>
        <p:spPr/>
        <p:txBody>
          <a:bodyPr>
            <a:normAutofit fontScale="62500" lnSpcReduction="20000"/>
          </a:bodyPr>
          <a:lstStyle/>
          <a:p>
            <a:pPr marL="0" indent="0">
              <a:buNone/>
            </a:pPr>
            <a:r>
              <a:rPr lang="en-US" b="1" dirty="0"/>
              <a:t>What about GDPR?</a:t>
            </a:r>
          </a:p>
          <a:p>
            <a:pPr marL="0" indent="0">
              <a:buNone/>
            </a:pPr>
            <a:r>
              <a:rPr lang="en-US" dirty="0"/>
              <a:t>The BC service does not emit any End User Identifiable Information to AppInsights. So the telemetry is born compliant</a:t>
            </a:r>
          </a:p>
          <a:p>
            <a:pPr marL="0" indent="0">
              <a:buNone/>
            </a:pPr>
            <a:endParaRPr lang="en-US" b="1" dirty="0"/>
          </a:p>
          <a:p>
            <a:pPr marL="0" indent="0">
              <a:buNone/>
            </a:pPr>
            <a:r>
              <a:rPr lang="en-US" b="1" dirty="0"/>
              <a:t>What is the data retention policy in AppInsights?</a:t>
            </a:r>
            <a:endParaRPr lang="en-US" dirty="0"/>
          </a:p>
          <a:p>
            <a:pPr marL="0" indent="0">
              <a:buNone/>
            </a:pPr>
            <a:r>
              <a:rPr lang="en-US" dirty="0"/>
              <a:t>The default retention for Application Insights resources is 90 days. Different retention periods can be selected for each Application Insights resource. The full set of available retention periods is 30, 60, 90, 120, 180, 270, 365, 550 or 730 days. </a:t>
            </a:r>
          </a:p>
          <a:p>
            <a:pPr marL="0" indent="0">
              <a:buNone/>
            </a:pPr>
            <a:r>
              <a:rPr lang="en-US" i="1" dirty="0"/>
              <a:t>From &lt;</a:t>
            </a:r>
            <a:r>
              <a:rPr lang="en-US" i="1" dirty="0">
                <a:hlinkClick r:id="rId2"/>
              </a:rPr>
              <a:t>https://docs.microsoft.com/en-us/azure/azure-monitor/app/pricing#change-the-data-retention-period</a:t>
            </a:r>
            <a:r>
              <a:rPr lang="en-US" i="1" dirty="0"/>
              <a:t>&gt; </a:t>
            </a:r>
            <a:endParaRPr lang="en-US" dirty="0"/>
          </a:p>
          <a:p>
            <a:pPr marL="0" indent="0">
              <a:buNone/>
            </a:pPr>
            <a:r>
              <a:rPr lang="en-US" dirty="0"/>
              <a:t> </a:t>
            </a:r>
          </a:p>
          <a:p>
            <a:pPr marL="0" indent="0">
              <a:buNone/>
            </a:pPr>
            <a:r>
              <a:rPr lang="en-US" b="1" dirty="0"/>
              <a:t>How do I delete data from AppInsights?</a:t>
            </a:r>
            <a:endParaRPr lang="en-US" dirty="0"/>
          </a:p>
          <a:p>
            <a:pPr marL="0" indent="0">
              <a:buNone/>
            </a:pPr>
            <a:r>
              <a:rPr lang="en-US" dirty="0"/>
              <a:t>Purge data in an Application Insights component by a set of user-defined filters.</a:t>
            </a:r>
          </a:p>
          <a:p>
            <a:pPr marL="0" indent="0">
              <a:buNone/>
            </a:pPr>
            <a:r>
              <a:rPr lang="en-US" i="1" dirty="0"/>
              <a:t>From &lt;</a:t>
            </a:r>
            <a:r>
              <a:rPr lang="en-US" i="1" dirty="0">
                <a:hlinkClick r:id="rId3"/>
              </a:rPr>
              <a:t>https://docs.microsoft.com/en-us/rest/api/application-insights/components/purge#examples</a:t>
            </a:r>
            <a:r>
              <a:rPr lang="en-US" i="1" dirty="0"/>
              <a:t>&gt; </a:t>
            </a:r>
            <a:endParaRPr lang="en-US" dirty="0"/>
          </a:p>
        </p:txBody>
      </p:sp>
    </p:spTree>
    <p:extLst>
      <p:ext uri="{BB962C8B-B14F-4D97-AF65-F5344CB8AC3E}">
        <p14:creationId xmlns:p14="http://schemas.microsoft.com/office/powerpoint/2010/main" val="4244522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fontScale="92500"/>
          </a:bodyPr>
          <a:lstStyle/>
          <a:p>
            <a:r>
              <a:rPr lang="en-US" dirty="0"/>
              <a:t>About Azure Monitor/AppInsights</a:t>
            </a:r>
          </a:p>
          <a:p>
            <a:pPr lvl="1"/>
            <a:r>
              <a:rPr lang="en-US" dirty="0">
                <a:hlinkClick r:id="rId2"/>
              </a:rPr>
              <a:t>https://docs.microsoft.com/en-us/azure/azure-monitor/app/app-insights-overview</a:t>
            </a:r>
            <a:r>
              <a:rPr lang="en-US" dirty="0"/>
              <a:t> </a:t>
            </a:r>
          </a:p>
          <a:p>
            <a:r>
              <a:rPr lang="en-US" dirty="0"/>
              <a:t>Setup Business Central to emit telemetry to Azure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t>https://docs.microsoft.com/en-us/dynamics365/business-central/dev-itpro/administration/telemetry-overview</a:t>
            </a:r>
          </a:p>
          <a:p>
            <a:r>
              <a:rPr lang="en-US" dirty="0"/>
              <a:t>Samples</a:t>
            </a:r>
          </a:p>
          <a:p>
            <a:pPr lvl="1"/>
            <a:r>
              <a:rPr lang="en-US" dirty="0">
                <a:hlinkClick r:id="rId4"/>
              </a:rPr>
              <a:t>https://github.com/microsoft/BCTech/tree/master/samples/AppInsights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63029" y="1012004"/>
            <a:ext cx="3416158" cy="4795408"/>
          </a:xfrm>
        </p:spPr>
        <p:txBody>
          <a:bodyPr>
            <a:normAutofit/>
          </a:bodyPr>
          <a:lstStyle/>
          <a:p>
            <a:r>
              <a:rPr lang="en-US">
                <a:solidFill>
                  <a:srgbClr val="FFFFFF"/>
                </a:solidFill>
              </a:rPr>
              <a:t>It’s as simple as 1, 2, 3</a:t>
            </a: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281367812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fontScale="90000"/>
          </a:bodyPr>
          <a:lstStyle/>
          <a:p>
            <a:r>
              <a:rPr lang="en-US" sz="4800" dirty="0">
                <a:solidFill>
                  <a:schemeClr val="tx1">
                    <a:lumMod val="85000"/>
                    <a:lumOff val="15000"/>
                  </a:schemeClr>
                </a:solidFill>
              </a:rPr>
              <a:t>Azure AppInsights for Business Central partners (end to end)</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5D1EA-0247-419D-A335-65510A84F236}"/>
              </a:ext>
            </a:extLst>
          </p:cNvPr>
          <p:cNvSpPr>
            <a:spLocks noGrp="1"/>
          </p:cNvSpPr>
          <p:nvPr>
            <p:ph type="title"/>
          </p:nvPr>
        </p:nvSpPr>
        <p:spPr>
          <a:xfrm>
            <a:off x="841248" y="600426"/>
            <a:ext cx="9875520" cy="3360625"/>
          </a:xfrm>
        </p:spPr>
        <p:txBody>
          <a:bodyPr vert="horz" lIns="91440" tIns="45720" rIns="91440" bIns="45720" rtlCol="0" anchor="b">
            <a:normAutofit/>
          </a:bodyPr>
          <a:lstStyle/>
          <a:p>
            <a:r>
              <a:rPr lang="en-US" sz="4500" kern="1200">
                <a:solidFill>
                  <a:schemeClr val="tx1"/>
                </a:solidFill>
                <a:latin typeface="+mj-lt"/>
                <a:ea typeface="+mj-ea"/>
                <a:cs typeface="+mj-cs"/>
              </a:rPr>
              <a:t>https://docs.microsoft.com/en-us/dynamics365/business-central/dev-itpro/administration/tenant-admin-center-telemetry#sending-telemetry-to-microsoft-azure-application-insights</a:t>
            </a:r>
          </a:p>
        </p:txBody>
      </p:sp>
    </p:spTree>
    <p:extLst>
      <p:ext uri="{BB962C8B-B14F-4D97-AF65-F5344CB8AC3E}">
        <p14:creationId xmlns:p14="http://schemas.microsoft.com/office/powerpoint/2010/main" val="2813913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1127</Words>
  <Application>Microsoft Office PowerPoint</Application>
  <PresentationFormat>Widescreen</PresentationFormat>
  <Paragraphs>152</Paragraphs>
  <Slides>27</Slides>
  <Notes>18</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Arial</vt:lpstr>
      <vt:lpstr>Calibri</vt:lpstr>
      <vt:lpstr>Calibri Light</vt:lpstr>
      <vt:lpstr>Century Schoolbook</vt:lpstr>
      <vt:lpstr>Corbel</vt:lpstr>
      <vt:lpstr>Courier New</vt:lpstr>
      <vt:lpstr>Segoe UI</vt:lpstr>
      <vt:lpstr>Segoe UI Light</vt:lpstr>
      <vt:lpstr>Office Theme</vt:lpstr>
      <vt:lpstr>3_Office Theme</vt:lpstr>
      <vt:lpstr>AppInsights telemetry for Business Central Partners</vt:lpstr>
      <vt:lpstr>In this presentation, you will learn about…</vt:lpstr>
      <vt:lpstr>It’s as simple as 1, 2, 3</vt:lpstr>
      <vt:lpstr>What is Azure Monitor (AppInsights)?</vt:lpstr>
      <vt:lpstr>Azure AppInsights for Business Central partners (end to end)</vt:lpstr>
      <vt:lpstr>https://docs.microsoft.com/en-us/dynamics365/business-central/dev-itpro/administration/tenant-admin-center-telemetry#sending-telemetry-to-microsoft-azure-application-insights</vt:lpstr>
      <vt:lpstr>PowerPoint Presentation</vt:lpstr>
      <vt:lpstr>PowerPoint Presentation</vt:lpstr>
      <vt:lpstr>PowerPoint Presentation</vt:lpstr>
      <vt:lpstr>Works also on-prem (was like this in 2019 release wave 2)</vt:lpstr>
      <vt:lpstr>Setup scenarios for partners</vt:lpstr>
      <vt:lpstr>Characteristics of partner telemetry</vt:lpstr>
      <vt:lpstr>Landing page in docs</vt:lpstr>
      <vt:lpstr>How to visualize data from AppInsights</vt:lpstr>
      <vt:lpstr>How to deploy sample dashboards</vt:lpstr>
      <vt:lpstr>Fill in the deployment template and click “Purchase”</vt:lpstr>
      <vt:lpstr>How to connect PowerBI to AppInsights</vt:lpstr>
      <vt:lpstr>Export KQL query to M query  (to be used in PowerBI)</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1</cp:revision>
  <dcterms:created xsi:type="dcterms:W3CDTF">2020-03-10T08:59:46Z</dcterms:created>
  <dcterms:modified xsi:type="dcterms:W3CDTF">2020-03-10T09:02:07Z</dcterms:modified>
</cp:coreProperties>
</file>